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>
        <p:scale>
          <a:sx n="69" d="100"/>
          <a:sy n="69" d="100"/>
        </p:scale>
        <p:origin x="882" y="-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image" Target="../media/image44.jp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20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api.spacex.com/v4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5143286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Maede</a:t>
            </a:r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Miri</a:t>
            </a:r>
          </a:p>
          <a:p>
            <a:r>
              <a:rPr lang="en-US" dirty="0" smtClean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2023-September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https://github.com/maedemiri/coursera-Space-X</a:t>
            </a:r>
            <a:endParaRPr lang="en-US" dirty="0">
              <a:solidFill>
                <a:schemeClr val="bg2"/>
              </a:solidFill>
              <a:latin typeface="Abadi" panose="020B0604020104020204" pitchFamily="34" charset="0"/>
              <a:ea typeface="SF Pro" pitchFamily="2" charset="0"/>
              <a:cs typeface="SF Pro" pitchFamily="2" charset="0"/>
            </a:endParaRP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70011" y="2008227"/>
            <a:ext cx="3541279" cy="9264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Calculating the non values and the type of each column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4449721" y="2519063"/>
            <a:ext cx="3541279" cy="9264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Calculating </a:t>
            </a:r>
            <a:r>
              <a:rPr lang="en-US" sz="1600" dirty="0">
                <a:solidFill>
                  <a:schemeClr val="tx1"/>
                </a:solidFill>
              </a:rPr>
              <a:t>the number of launches on each site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129433" y="3023883"/>
            <a:ext cx="3541279" cy="9264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Calculating the number and occurrence of each orbit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770011" y="3615179"/>
            <a:ext cx="3541279" cy="9264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Calculating </a:t>
            </a:r>
            <a:r>
              <a:rPr lang="en-US" sz="1600" dirty="0">
                <a:solidFill>
                  <a:schemeClr val="tx1"/>
                </a:solidFill>
              </a:rPr>
              <a:t>the number and </a:t>
            </a:r>
            <a:r>
              <a:rPr lang="en-US" sz="1600" dirty="0" err="1">
                <a:solidFill>
                  <a:schemeClr val="tx1"/>
                </a:solidFill>
              </a:rPr>
              <a:t>occurence</a:t>
            </a:r>
            <a:r>
              <a:rPr lang="en-US" sz="1600" dirty="0">
                <a:solidFill>
                  <a:schemeClr val="tx1"/>
                </a:solidFill>
              </a:rPr>
              <a:t> of mission outcome per orbit type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4449722" y="4282849"/>
            <a:ext cx="3541279" cy="9264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Generating a label for landing outcomes </a:t>
            </a:r>
            <a:r>
              <a:rPr lang="en-US" sz="1600" dirty="0" err="1" smtClean="0">
                <a:solidFill>
                  <a:schemeClr val="tx1"/>
                </a:solidFill>
              </a:rPr>
              <a:t>baced</a:t>
            </a:r>
            <a:r>
              <a:rPr lang="en-US" sz="1600" dirty="0" smtClean="0">
                <a:solidFill>
                  <a:schemeClr val="tx1"/>
                </a:solidFill>
              </a:rPr>
              <a:t> on the data in the outcome column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8129433" y="4661844"/>
            <a:ext cx="3541279" cy="926432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 smtClean="0">
                <a:solidFill>
                  <a:schemeClr val="tx1"/>
                </a:solidFill>
              </a:rPr>
              <a:t>Make a new column(Class) for the labels of outcome column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6" name="Chevron 15"/>
          <p:cNvSpPr/>
          <p:nvPr/>
        </p:nvSpPr>
        <p:spPr>
          <a:xfrm>
            <a:off x="4644188" y="2008227"/>
            <a:ext cx="457200" cy="46321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hevron 16"/>
          <p:cNvSpPr/>
          <p:nvPr/>
        </p:nvSpPr>
        <p:spPr>
          <a:xfrm>
            <a:off x="4491788" y="2060617"/>
            <a:ext cx="304800" cy="35843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hevron 17"/>
          <p:cNvSpPr/>
          <p:nvPr/>
        </p:nvSpPr>
        <p:spPr>
          <a:xfrm>
            <a:off x="8297789" y="2497517"/>
            <a:ext cx="457200" cy="46321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hevron 18"/>
          <p:cNvSpPr/>
          <p:nvPr/>
        </p:nvSpPr>
        <p:spPr>
          <a:xfrm>
            <a:off x="8145389" y="2549907"/>
            <a:ext cx="304800" cy="35843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hevron 19"/>
          <p:cNvSpPr/>
          <p:nvPr/>
        </p:nvSpPr>
        <p:spPr>
          <a:xfrm>
            <a:off x="990595" y="3083044"/>
            <a:ext cx="457200" cy="46321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hevron 20"/>
          <p:cNvSpPr/>
          <p:nvPr/>
        </p:nvSpPr>
        <p:spPr>
          <a:xfrm>
            <a:off x="838195" y="3135434"/>
            <a:ext cx="304800" cy="35843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hevron 21"/>
          <p:cNvSpPr/>
          <p:nvPr/>
        </p:nvSpPr>
        <p:spPr>
          <a:xfrm>
            <a:off x="4732425" y="3756822"/>
            <a:ext cx="457200" cy="46321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hevron 22"/>
          <p:cNvSpPr/>
          <p:nvPr/>
        </p:nvSpPr>
        <p:spPr>
          <a:xfrm>
            <a:off x="4580025" y="3809212"/>
            <a:ext cx="304800" cy="35843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/>
          <p:cNvSpPr/>
          <p:nvPr/>
        </p:nvSpPr>
        <p:spPr>
          <a:xfrm>
            <a:off x="8341902" y="4129804"/>
            <a:ext cx="457200" cy="46321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/>
          <p:cNvSpPr/>
          <p:nvPr/>
        </p:nvSpPr>
        <p:spPr>
          <a:xfrm>
            <a:off x="8189502" y="4182194"/>
            <a:ext cx="304800" cy="358436"/>
          </a:xfrm>
          <a:prstGeom prst="chevron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49544"/>
            <a:ext cx="9745589" cy="86114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 smtClean="0"/>
              <a:t>To explore data, we used of </a:t>
            </a:r>
            <a:r>
              <a:rPr lang="en-US" sz="2400" dirty="0" err="1" smtClean="0"/>
              <a:t>catplot</a:t>
            </a:r>
            <a:r>
              <a:rPr lang="en-US" sz="2400" dirty="0" smtClean="0"/>
              <a:t>, scatterplot, and </a:t>
            </a:r>
            <a:r>
              <a:rPr lang="en-US" sz="2400" dirty="0" err="1" smtClean="0"/>
              <a:t>barplot</a:t>
            </a:r>
            <a:r>
              <a:rPr lang="en-US" sz="2400" dirty="0" smtClean="0"/>
              <a:t> to visualize the relationship between columns and finding the importance of each column.</a:t>
            </a:r>
            <a:endParaRPr lang="en-US" sz="2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7811" y="2453806"/>
            <a:ext cx="3169924" cy="23543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73" y="2495182"/>
            <a:ext cx="3272487" cy="230579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961" y="4892632"/>
            <a:ext cx="7197700" cy="1483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1774"/>
            <a:ext cx="10515601" cy="5148407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Displaying </a:t>
            </a:r>
            <a:r>
              <a:rPr lang="en-US" sz="2000" dirty="0"/>
              <a:t>the names of the unique launch sites in the space </a:t>
            </a:r>
            <a:r>
              <a:rPr lang="en-US" sz="2000" dirty="0" smtClean="0"/>
              <a:t>mission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Displaying </a:t>
            </a:r>
            <a:r>
              <a:rPr lang="en-US" sz="2000" dirty="0"/>
              <a:t>5 records where launch sites begin with the string </a:t>
            </a:r>
            <a:r>
              <a:rPr lang="en-US" sz="2000" dirty="0" smtClean="0"/>
              <a:t>'CCA‘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Displaying </a:t>
            </a:r>
            <a:r>
              <a:rPr lang="en-US" sz="2000" dirty="0"/>
              <a:t>the total payload mass carried by boosters launched by NASA (CRS)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Displaying </a:t>
            </a:r>
            <a:r>
              <a:rPr lang="en-US" sz="2000" dirty="0"/>
              <a:t>average payload mass carried by booster version F9 v1.1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Listing </a:t>
            </a:r>
            <a:r>
              <a:rPr lang="en-US" sz="2000" dirty="0"/>
              <a:t>the date when the first </a:t>
            </a:r>
            <a:r>
              <a:rPr lang="en-US" sz="2000" dirty="0" err="1"/>
              <a:t>succesful</a:t>
            </a:r>
            <a:r>
              <a:rPr lang="en-US" sz="2000" dirty="0"/>
              <a:t> landing outcome in ground pad was </a:t>
            </a:r>
            <a:r>
              <a:rPr lang="en-US" sz="2000" dirty="0" smtClean="0"/>
              <a:t>achieved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Listing </a:t>
            </a:r>
            <a:r>
              <a:rPr lang="en-US" sz="2000" dirty="0"/>
              <a:t>the names of the boosters which have success in drone ship and have payload mass greater than 4000 but less than 6000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Listing </a:t>
            </a:r>
            <a:r>
              <a:rPr lang="en-US" sz="2000" dirty="0"/>
              <a:t>the total number of successful and failure mission </a:t>
            </a:r>
            <a:r>
              <a:rPr lang="en-US" sz="2000" dirty="0" smtClean="0"/>
              <a:t>outcomes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/>
              <a:t>Listing </a:t>
            </a:r>
            <a:r>
              <a:rPr lang="en-US" sz="2000" dirty="0"/>
              <a:t>the names of the </a:t>
            </a:r>
            <a:r>
              <a:rPr lang="en-US" sz="2000" dirty="0" smtClean="0"/>
              <a:t>booster versions </a:t>
            </a:r>
            <a:r>
              <a:rPr lang="en-US" sz="2000" dirty="0"/>
              <a:t>which have carried the maximum payload </a:t>
            </a:r>
            <a:r>
              <a:rPr lang="en-US" sz="2000" dirty="0" smtClean="0"/>
              <a:t>mass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Listing </a:t>
            </a:r>
            <a:r>
              <a:rPr lang="en-US" sz="2000" dirty="0"/>
              <a:t>the records which will display the month names, failure </a:t>
            </a:r>
            <a:r>
              <a:rPr lang="en-US" sz="2000" dirty="0" smtClean="0"/>
              <a:t>landing outcomes </a:t>
            </a:r>
            <a:r>
              <a:rPr lang="en-US" sz="2000" dirty="0"/>
              <a:t>in drone </a:t>
            </a:r>
            <a:r>
              <a:rPr lang="en-US" sz="2000" dirty="0" smtClean="0"/>
              <a:t>ship, booster </a:t>
            </a:r>
            <a:r>
              <a:rPr lang="en-US" sz="2000" dirty="0"/>
              <a:t>versions, </a:t>
            </a:r>
            <a:r>
              <a:rPr lang="en-US" sz="2000" dirty="0" smtClean="0"/>
              <a:t>launch site </a:t>
            </a:r>
            <a:r>
              <a:rPr lang="en-US" sz="2000" dirty="0"/>
              <a:t>for the months in year </a:t>
            </a:r>
            <a:r>
              <a:rPr lang="en-US" sz="2000" dirty="0" smtClean="0"/>
              <a:t>2015</a:t>
            </a: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r>
              <a:rPr lang="en-US" sz="2000" dirty="0" smtClean="0"/>
              <a:t>Ranking </a:t>
            </a:r>
            <a:r>
              <a:rPr lang="en-US" sz="2000" dirty="0"/>
              <a:t>the count of landing outcomes (such as Failure (drone ship) or Success (ground pad)) between the date 2010-06-04 and 2017-03-20, in descending </a:t>
            </a:r>
            <a:r>
              <a:rPr lang="en-US" sz="2000" dirty="0" smtClean="0"/>
              <a:t>order</a:t>
            </a: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  <a:p>
            <a:pPr>
              <a:buFont typeface="Wingdings" panose="05000000000000000000" pitchFamily="2" charset="2"/>
              <a:buChar char="ü"/>
            </a:pPr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9">
            <a:extLst>
              <a:ext uri="{FF2B5EF4-FFF2-40B4-BE49-F238E27FC236}">
                <a16:creationId xmlns:a16="http://schemas.microsoft.com/office/drawing/2014/main" id="{F362B540-DC5A-487F-A83E-7B6CDA5F7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371" y="1513490"/>
            <a:ext cx="10151240" cy="4712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739D7CA-2F31-4318-AF09-C24F5C4FA0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665"/>
          <a:stretch/>
        </p:blipFill>
        <p:spPr>
          <a:xfrm>
            <a:off x="704729" y="1654507"/>
            <a:ext cx="10580882" cy="383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501" y="1443705"/>
            <a:ext cx="2601564" cy="211691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6911" y="1416535"/>
            <a:ext cx="2554954" cy="21440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321" y="1416535"/>
            <a:ext cx="2570981" cy="21440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1443705"/>
            <a:ext cx="2535644" cy="211691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3674316"/>
            <a:ext cx="4480862" cy="24634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712842" y="4146764"/>
            <a:ext cx="55727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 smtClean="0"/>
              <a:t>All of the models, </a:t>
            </a:r>
            <a:r>
              <a:rPr lang="en-US" dirty="0" err="1" smtClean="0"/>
              <a:t>Logestig</a:t>
            </a:r>
            <a:r>
              <a:rPr lang="en-US" dirty="0" smtClean="0"/>
              <a:t> Regression, KNN, SVM and Decision Tree gave equal accuracy and it was 83.33%. </a:t>
            </a:r>
            <a:r>
              <a:rPr lang="en-US" dirty="0"/>
              <a:t>So </a:t>
            </a:r>
            <a:r>
              <a:rPr lang="en-US" dirty="0" smtClean="0"/>
              <a:t>it </a:t>
            </a:r>
            <a:r>
              <a:rPr lang="en-US" dirty="0"/>
              <a:t>doesn't matter which model we </a:t>
            </a:r>
            <a:r>
              <a:rPr lang="en-US" dirty="0" smtClean="0"/>
              <a:t>use, They’re similar.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0" y="1682405"/>
            <a:ext cx="114219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Logistic Regression, KNN ,SVM and Decision Tree models are the best in term of prediction accuracy for this dataset.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Light weight payload perform better than heavier payload.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The success rate of </a:t>
            </a:r>
            <a:r>
              <a:rPr lang="en-US" sz="3000" dirty="0" err="1" smtClean="0"/>
              <a:t>SpaceX</a:t>
            </a:r>
            <a:r>
              <a:rPr lang="en-US" sz="3000" dirty="0" smtClean="0"/>
              <a:t> launches is directly </a:t>
            </a:r>
            <a:r>
              <a:rPr lang="en-US" sz="3000" dirty="0" err="1" smtClean="0"/>
              <a:t>propotional</a:t>
            </a:r>
            <a:r>
              <a:rPr lang="en-US" sz="3000" dirty="0" smtClean="0"/>
              <a:t> to the number of years the launches are completed.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Between the launch sites, KSC LC 39A had the most successful launch.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Among all </a:t>
            </a:r>
            <a:r>
              <a:rPr lang="en-US" sz="3000" dirty="0" err="1" smtClean="0"/>
              <a:t>orbits,GEO</a:t>
            </a:r>
            <a:r>
              <a:rPr lang="en-US" sz="3000" dirty="0" smtClean="0"/>
              <a:t>, SSO, HEO and ES L1 have the best success rate.</a:t>
            </a:r>
          </a:p>
          <a:p>
            <a:r>
              <a:rPr lang="en-US" sz="3000" dirty="0" smtClean="0"/>
              <a:t> 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395846"/>
            <a:ext cx="9179572" cy="136691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of Flight Number vs. Launch 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plot we have 3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lanch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site in two class(0=Failed(Blue) , 1=Success(Orange)) 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762756"/>
            <a:ext cx="10344536" cy="346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46302"/>
            <a:ext cx="10687961" cy="129689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Show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scatter plot of Payload vs. Launch </a:t>
            </a: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Site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Inclass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(0=Failed(Blue) , 1=Success(Orange)) 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plot we have 3 launch site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its payload(continuous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variable) in two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3392171"/>
            <a:ext cx="10509427" cy="2570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57782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plot we show the success rate of each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2536" y="1657782"/>
            <a:ext cx="5553075" cy="4124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406354"/>
            <a:ext cx="10687961" cy="768810"/>
          </a:xfrm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plot we show the number of flight for each orbit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0" y="2818623"/>
            <a:ext cx="10640291" cy="279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89363"/>
            <a:ext cx="10515600" cy="122612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Show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plot we show the payload of each orbit in two class(0=Failed(Blue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, 1=Success(Orange)) 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11" y="2853918"/>
            <a:ext cx="10687961" cy="2784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4116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CA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Show </a:t>
            </a:r>
            <a:r>
              <a:rPr lang="en-CA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plot we have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 for each year(2010-2020)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027811" y="1862281"/>
            <a:ext cx="5044076" cy="359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05773"/>
            <a:ext cx="9745589" cy="669391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We have three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uniqe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site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object 4"/>
          <p:cNvPicPr/>
          <p:nvPr/>
        </p:nvPicPr>
        <p:blipFill rotWithShape="1">
          <a:blip r:embed="rId3" cstate="print"/>
          <a:srcRect t="3146"/>
          <a:stretch/>
        </p:blipFill>
        <p:spPr>
          <a:xfrm>
            <a:off x="2156654" y="2175164"/>
            <a:ext cx="6972300" cy="357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06970"/>
            <a:ext cx="9745589" cy="9175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The following code there are 5 roes of Launch Site column that start with ‘CCA’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7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1" y="2746834"/>
            <a:ext cx="10648743" cy="268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35620"/>
            <a:ext cx="9745589" cy="100514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After using the code below, we understood the total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carried by  boosters from NASA was zero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object 4"/>
          <p:cNvPicPr/>
          <p:nvPr/>
        </p:nvPicPr>
        <p:blipFill rotWithShape="1">
          <a:blip r:embed="rId3" cstate="print"/>
          <a:srcRect t="10285"/>
          <a:stretch/>
        </p:blipFill>
        <p:spPr>
          <a:xfrm>
            <a:off x="1523629" y="3095702"/>
            <a:ext cx="9008364" cy="1469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1135"/>
            <a:ext cx="9745589" cy="65956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v1.1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object 4"/>
          <p:cNvPicPr/>
          <p:nvPr/>
        </p:nvPicPr>
        <p:blipFill rotWithShape="1">
          <a:blip r:embed="rId3" cstate="print"/>
          <a:srcRect t="10569" b="13819"/>
          <a:stretch/>
        </p:blipFill>
        <p:spPr>
          <a:xfrm>
            <a:off x="1150052" y="3130468"/>
            <a:ext cx="8985504" cy="12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7423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The dates of the first successful landing outcome on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groung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pad wer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 shown here: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453895" y="3086100"/>
            <a:ext cx="9061704" cy="239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76243"/>
            <a:ext cx="9745589" cy="83444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- List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names of boosters which have successfully landed on drone ship and had payload mass greater than 4000 but less than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6000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938156" y="2533512"/>
            <a:ext cx="8179309" cy="3492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886335"/>
            <a:ext cx="5213694" cy="47230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wrangling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data visualization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with SQL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an interactive map with Folium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Building a dashboard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Ploty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(Classification)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70011" y="1363115"/>
            <a:ext cx="47003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-Summery </a:t>
            </a:r>
            <a:r>
              <a:rPr lang="en-US" sz="28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of methodologies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448824" y="1363115"/>
            <a:ext cx="38581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-Summery </a:t>
            </a:r>
            <a:r>
              <a:rPr lang="en-US" sz="28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of </a:t>
            </a:r>
            <a:r>
              <a:rPr lang="en-US" sz="2800" dirty="0" smtClean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all results</a:t>
            </a:r>
            <a:endParaRPr lang="en-US" sz="2800" dirty="0">
              <a:solidFill>
                <a:srgbClr val="0B49CB"/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6448824" y="1886335"/>
            <a:ext cx="5213694" cy="4723012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08595"/>
            <a:ext cx="9745589" cy="106997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 Here is the total number of successful and failure mission outcomes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458" y="3060266"/>
            <a:ext cx="6711552" cy="2771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object 3"/>
          <p:cNvPicPr/>
          <p:nvPr/>
        </p:nvPicPr>
        <p:blipFill rotWithShape="1">
          <a:blip r:embed="rId3" cstate="print"/>
          <a:srcRect t="3363"/>
          <a:stretch/>
        </p:blipFill>
        <p:spPr>
          <a:xfrm>
            <a:off x="1563253" y="2249714"/>
            <a:ext cx="8929116" cy="2898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59372"/>
            <a:ext cx="9745589" cy="751320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- Here is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a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failed 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 outcomes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drone ship, their booster versions, and launch site names for in year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2015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770010" y="2562764"/>
            <a:ext cx="5028923" cy="3864448"/>
          </a:xfrm>
          <a:prstGeom prst="rect">
            <a:avLst/>
          </a:prstGeom>
        </p:spPr>
      </p:pic>
      <p:pic>
        <p:nvPicPr>
          <p:cNvPr id="7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27811" y="2562763"/>
            <a:ext cx="5607188" cy="3864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34681"/>
            <a:ext cx="9745589" cy="125008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- Here is the rank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count of landing outcomes (such as Failure (drone ship) or Success (ground pad)) between the date 2010-06-04 and 2017-03-20, in descending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order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813119" y="2784765"/>
            <a:ext cx="8429383" cy="3890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  <p:pic>
        <p:nvPicPr>
          <p:cNvPr id="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678821" y="1439508"/>
            <a:ext cx="6697980" cy="478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  <p:pic>
        <p:nvPicPr>
          <p:cNvPr id="6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95969" y="1682495"/>
            <a:ext cx="9663683" cy="4462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  <p:grpSp>
        <p:nvGrpSpPr>
          <p:cNvPr id="6" name="object 3"/>
          <p:cNvGrpSpPr/>
          <p:nvPr/>
        </p:nvGrpSpPr>
        <p:grpSpPr>
          <a:xfrm>
            <a:off x="761430" y="1537241"/>
            <a:ext cx="10524181" cy="4565178"/>
            <a:chOff x="521208" y="1240536"/>
            <a:chExt cx="11599545" cy="5537200"/>
          </a:xfrm>
        </p:grpSpPr>
        <p:pic>
          <p:nvPicPr>
            <p:cNvPr id="7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1208" y="2212847"/>
              <a:ext cx="6446520" cy="4415028"/>
            </a:xfrm>
            <a:prstGeom prst="rect">
              <a:avLst/>
            </a:prstGeom>
          </p:spPr>
        </p:pic>
        <p:pic>
          <p:nvPicPr>
            <p:cNvPr id="9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841236" y="1240536"/>
              <a:ext cx="3092196" cy="2993009"/>
            </a:xfrm>
            <a:prstGeom prst="rect">
              <a:avLst/>
            </a:prstGeom>
          </p:spPr>
        </p:pic>
        <p:pic>
          <p:nvPicPr>
            <p:cNvPr id="10" name="object 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036308" y="1435607"/>
              <a:ext cx="2522220" cy="2423160"/>
            </a:xfrm>
            <a:prstGeom prst="rect">
              <a:avLst/>
            </a:prstGeom>
          </p:spPr>
        </p:pic>
        <p:pic>
          <p:nvPicPr>
            <p:cNvPr id="11" name="object 7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747503" y="1435606"/>
              <a:ext cx="2372868" cy="534161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62389"/>
            <a:ext cx="9745589" cy="76517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-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place where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done successfully is so important and with this plot we can found the best site.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6" name="object 4"/>
          <p:cNvPicPr/>
          <p:nvPr/>
        </p:nvPicPr>
        <p:blipFill rotWithShape="1">
          <a:blip r:embed="rId3" cstate="print"/>
          <a:srcRect t="24435"/>
          <a:stretch/>
        </p:blipFill>
        <p:spPr>
          <a:xfrm>
            <a:off x="2330520" y="2433880"/>
            <a:ext cx="7394582" cy="379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3997277"/>
            <a:ext cx="10530115" cy="818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 this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will predict if the Falcon 9 first stage will land successfully.</a:t>
            </a:r>
            <a:r>
              <a:rPr lang="en-US" dirty="0"/>
              <a:t> 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8068" y="1363115"/>
            <a:ext cx="561474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-</a:t>
            </a:r>
            <a:r>
              <a:rPr lang="en-US" sz="28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Project</a:t>
            </a:r>
            <a:r>
              <a:rPr lang="en-US" sz="28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28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background and </a:t>
            </a:r>
            <a:r>
              <a:rPr lang="en-US" sz="2800" dirty="0" smtClean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context</a:t>
            </a:r>
            <a:endParaRPr lang="en-US" sz="2800" dirty="0">
              <a:solidFill>
                <a:srgbClr val="0B49CB"/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8068" y="1988490"/>
            <a:ext cx="1053011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advertises Falcon 9 rocket launches on its website with a cost of 62 million dollars; other providers cost upward of 165 million dollars each, much of the savings is due to the fact that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can reuse the first stage.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8068" y="3350709"/>
            <a:ext cx="70004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-</a:t>
            </a:r>
            <a:r>
              <a:rPr lang="en-US" sz="28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Problems you want to </a:t>
            </a:r>
            <a:r>
              <a:rPr lang="en-US" sz="2800" dirty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find </a:t>
            </a:r>
            <a:r>
              <a:rPr lang="en-US" sz="2800" dirty="0" smtClean="0">
                <a:solidFill>
                  <a:srgbClr val="0B49CB"/>
                </a:solidFill>
                <a:latin typeface="Abadi"/>
                <a:ea typeface="IBM Plex Mono SemiBold" panose="020B0709050203000203" pitchFamily="49" charset="0"/>
                <a:cs typeface="IBM Plex Mono SemiBold" panose="020B0709050203000203" pitchFamily="49" charset="0"/>
              </a:rPr>
              <a:t>answers</a:t>
            </a:r>
            <a:endParaRPr lang="en-US" sz="2800" dirty="0">
              <a:solidFill>
                <a:srgbClr val="0B49CB"/>
              </a:solidFill>
              <a:latin typeface="Abadi"/>
              <a:ea typeface="IBM Plex Mono SemiBold" panose="020B0709050203000203" pitchFamily="49" charset="0"/>
              <a:cs typeface="IBM Plex Mono SemiBold" panose="020B0709050203000203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29070"/>
            <a:ext cx="10551583" cy="106631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- in this plot we can see the rate of success in KSC LC-39A site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6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448344" y="2495389"/>
            <a:ext cx="7158934" cy="3465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F2607922-7D74-46E9-8DB0-078C27545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615" y="1676329"/>
            <a:ext cx="9074392" cy="4550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14078"/>
            <a:ext cx="10515601" cy="92432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- After modeling and using confusion matrix, we see the accuracy rate of all models with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GridSearch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 are equal.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51" y="2438400"/>
            <a:ext cx="7510895" cy="412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355" y="1795756"/>
            <a:ext cx="2878101" cy="24133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" y="1800934"/>
            <a:ext cx="2835853" cy="236754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683" y="1778017"/>
            <a:ext cx="2875856" cy="241338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2766" y="1740235"/>
            <a:ext cx="3027048" cy="252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9174" y="1663810"/>
            <a:ext cx="1142199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Logistic Regression, KNN ,SVM and Decision Tree models are the best in term of prediction accuracy for this dataset.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Light weight payload perform better than heavier payload.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The success rate of </a:t>
            </a:r>
            <a:r>
              <a:rPr lang="en-US" sz="3000" dirty="0" err="1" smtClean="0"/>
              <a:t>SpaceX</a:t>
            </a:r>
            <a:r>
              <a:rPr lang="en-US" sz="3000" dirty="0" smtClean="0"/>
              <a:t> launches is directly </a:t>
            </a:r>
            <a:r>
              <a:rPr lang="en-US" sz="3000" dirty="0" err="1" smtClean="0"/>
              <a:t>propotional</a:t>
            </a:r>
            <a:r>
              <a:rPr lang="en-US" sz="3000" dirty="0" smtClean="0"/>
              <a:t> to the number of years the launches are completed.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Between the launch sites, KSC LC 39A had the most successful launch.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3000" dirty="0" smtClean="0"/>
              <a:t>Among all </a:t>
            </a:r>
            <a:r>
              <a:rPr lang="en-US" sz="3000" dirty="0" err="1" smtClean="0"/>
              <a:t>orbits,GEO</a:t>
            </a:r>
            <a:r>
              <a:rPr lang="en-US" sz="3000" dirty="0" smtClean="0"/>
              <a:t>, SSO, HEO and ES L1 have the best success rate.</a:t>
            </a:r>
          </a:p>
          <a:p>
            <a:r>
              <a:rPr lang="en-US" sz="3000" dirty="0" smtClean="0"/>
              <a:t>  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29068"/>
            <a:ext cx="10687961" cy="5428932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000" dirty="0" smtClean="0">
                <a:solidFill>
                  <a:srgbClr val="0B49CB"/>
                </a:solidFill>
                <a:latin typeface="Abadi"/>
              </a:rPr>
              <a:t>-Executive </a:t>
            </a:r>
            <a:r>
              <a:rPr lang="en-US" sz="8000" dirty="0">
                <a:solidFill>
                  <a:srgbClr val="0B49CB"/>
                </a:solidFill>
                <a:latin typeface="Abadi"/>
              </a:rPr>
              <a:t>Summary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</a:t>
            </a: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:</a:t>
            </a:r>
            <a:endParaRPr lang="en-US" sz="8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err="1" smtClean="0">
                <a:solidFill>
                  <a:schemeClr val="tx1"/>
                </a:solidFill>
                <a:latin typeface="Abadi"/>
              </a:rPr>
              <a:t>SpaceX</a:t>
            </a:r>
            <a:r>
              <a:rPr lang="en-US" sz="8000" dirty="0" smtClean="0">
                <a:solidFill>
                  <a:schemeClr val="tx1"/>
                </a:solidFill>
                <a:latin typeface="Abadi"/>
              </a:rPr>
              <a:t>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tx1"/>
                </a:solidFill>
                <a:latin typeface="Abadi"/>
              </a:rPr>
              <a:t>Web Scraping from Wikipedia</a:t>
            </a:r>
            <a:endParaRPr lang="en-US" sz="8000" dirty="0" smtClean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8000" dirty="0" smtClean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tx1"/>
                </a:solidFill>
                <a:latin typeface="Abadi"/>
              </a:rPr>
              <a:t>Using One Hot Encoding techniques for data fields for Machine Learning and data </a:t>
            </a:r>
            <a:r>
              <a:rPr lang="en-US" sz="8000" dirty="0" err="1" smtClean="0">
                <a:solidFill>
                  <a:schemeClr val="tx1"/>
                </a:solidFill>
                <a:latin typeface="Abadi"/>
              </a:rPr>
              <a:t>clening</a:t>
            </a:r>
            <a:r>
              <a:rPr lang="en-US" sz="8000" dirty="0" smtClean="0">
                <a:solidFill>
                  <a:schemeClr val="tx1"/>
                </a:solidFill>
                <a:latin typeface="Abadi"/>
              </a:rPr>
              <a:t> of null values  and dispensable columns</a:t>
            </a:r>
            <a:endParaRPr lang="en-US" sz="8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  <a:buFont typeface="Wingdings" panose="05000000000000000000" pitchFamily="2" charset="2"/>
              <a:buChar char="ü"/>
            </a:pPr>
            <a:r>
              <a:rPr lang="en-US" sz="8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8000" dirty="0" smtClean="0">
                <a:solidFill>
                  <a:schemeClr val="tx1"/>
                </a:solidFill>
                <a:latin typeface="Abadi"/>
              </a:rPr>
              <a:t>Linear Regression(LR),K Nearest Neighbor(KNN), Support Vector Machine(SVM) and Decision Tree(DT) models  to determine the classifier data and evaluation.</a:t>
            </a:r>
            <a:endParaRPr lang="en-US" sz="8000" dirty="0">
              <a:solidFill>
                <a:schemeClr val="tx1"/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93833"/>
            <a:ext cx="10515600" cy="2648778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-Describe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 </a:t>
            </a:r>
            <a:endParaRPr lang="en-US" sz="2200" dirty="0" smtClean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Collection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launch data from the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REST API, this API give us data about launches and information about rocket used, payload, launch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speciffications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</a:t>
            </a:r>
            <a:r>
              <a:rPr lang="en-US" sz="2200" dirty="0" err="1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speciffications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and landing outcome. API </a:t>
            </a: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 action="ppaction://hlinkfile"/>
              </a:rPr>
              <a:t>URL: api.spacex.com/v4/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smtClean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Also, another way for obtaining Falcon 9 launch data is web scraping  Wikipedia and using Beautiful Soup.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657716" y="538649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Oval 1"/>
          <p:cNvSpPr/>
          <p:nvPr/>
        </p:nvSpPr>
        <p:spPr>
          <a:xfrm>
            <a:off x="5053262" y="4170362"/>
            <a:ext cx="1945095" cy="185521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Ready data for data consolidation and wrangling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3" name="Striped Right Arrow 2"/>
          <p:cNvSpPr/>
          <p:nvPr/>
        </p:nvSpPr>
        <p:spPr>
          <a:xfrm>
            <a:off x="384999" y="4147034"/>
            <a:ext cx="4668263" cy="2039404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riped Right Arrow 6"/>
          <p:cNvSpPr/>
          <p:nvPr/>
        </p:nvSpPr>
        <p:spPr>
          <a:xfrm rot="10800000">
            <a:off x="7002266" y="4107664"/>
            <a:ext cx="4792590" cy="2118143"/>
          </a:xfrm>
          <a:prstGeom prst="strip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/>
          <p:cNvSpPr/>
          <p:nvPr/>
        </p:nvSpPr>
        <p:spPr>
          <a:xfrm>
            <a:off x="657716" y="4635924"/>
            <a:ext cx="1203168" cy="1020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Use </a:t>
            </a:r>
            <a:r>
              <a:rPr lang="en-US" sz="1600" dirty="0" err="1" smtClean="0">
                <a:solidFill>
                  <a:schemeClr val="tx1"/>
                </a:solidFill>
              </a:rPr>
              <a:t>SpaceX</a:t>
            </a:r>
            <a:r>
              <a:rPr lang="en-US" sz="1600" dirty="0" smtClean="0">
                <a:solidFill>
                  <a:schemeClr val="tx1"/>
                </a:solidFill>
              </a:rPr>
              <a:t> Rest API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949257" y="4650793"/>
            <a:ext cx="1203168" cy="10052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Return </a:t>
            </a:r>
            <a:r>
              <a:rPr lang="en-US" sz="1600" dirty="0" err="1" smtClean="0">
                <a:solidFill>
                  <a:schemeClr val="tx1"/>
                </a:solidFill>
              </a:rPr>
              <a:t>SpaceX</a:t>
            </a:r>
            <a:r>
              <a:rPr lang="en-US" sz="1600" dirty="0" smtClean="0">
                <a:solidFill>
                  <a:schemeClr val="tx1"/>
                </a:solidFill>
              </a:rPr>
              <a:t> data in </a:t>
            </a:r>
            <a:r>
              <a:rPr lang="en-US" sz="1600" dirty="0" err="1" smtClean="0">
                <a:solidFill>
                  <a:schemeClr val="tx1"/>
                </a:solidFill>
              </a:rPr>
              <a:t>Json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250812" y="4658813"/>
            <a:ext cx="1203168" cy="9972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 data into csv file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10190735" y="4635923"/>
            <a:ext cx="1203168" cy="1020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Get HTML Response(from Wikipedia)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8931255" y="4627658"/>
            <a:ext cx="1203168" cy="1020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Extract data by Beautiful Soup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7640147" y="4643358"/>
            <a:ext cx="1203168" cy="102009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Normalize data into csv file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78" y="1314878"/>
            <a:ext cx="9025020" cy="132720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556" y="2642087"/>
            <a:ext cx="7564216" cy="23274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458" y="4693843"/>
            <a:ext cx="7468353" cy="2068420"/>
          </a:xfrm>
          <a:prstGeom prst="rect">
            <a:avLst/>
          </a:prstGeom>
        </p:spPr>
      </p:pic>
      <p:sp>
        <p:nvSpPr>
          <p:cNvPr id="9" name="Oval 8"/>
          <p:cNvSpPr/>
          <p:nvPr/>
        </p:nvSpPr>
        <p:spPr>
          <a:xfrm>
            <a:off x="56835" y="939884"/>
            <a:ext cx="855113" cy="7499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8188602" y="2373972"/>
            <a:ext cx="855113" cy="7499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2775301" y="4594544"/>
            <a:ext cx="855113" cy="7499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11" y="2006887"/>
            <a:ext cx="8829675" cy="6953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11" y="3191136"/>
            <a:ext cx="4999219" cy="153484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8246" y="3177417"/>
            <a:ext cx="5689299" cy="154856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636" y="4884161"/>
            <a:ext cx="7677150" cy="154305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342454" y="1473716"/>
            <a:ext cx="855113" cy="7499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1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14845" y="1620870"/>
            <a:ext cx="27040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Using this URL</a:t>
            </a:r>
            <a:endParaRPr lang="en-US" sz="2400" dirty="0"/>
          </a:p>
        </p:txBody>
      </p:sp>
      <p:sp>
        <p:nvSpPr>
          <p:cNvPr id="13" name="Oval 12"/>
          <p:cNvSpPr/>
          <p:nvPr/>
        </p:nvSpPr>
        <p:spPr>
          <a:xfrm>
            <a:off x="128238" y="2816142"/>
            <a:ext cx="855113" cy="7499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2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5494073" y="2816142"/>
            <a:ext cx="855113" cy="7499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3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538076" y="4674507"/>
            <a:ext cx="855113" cy="749988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 smtClean="0">
                <a:solidFill>
                  <a:schemeClr val="tx1"/>
                </a:solidFill>
              </a:rPr>
              <a:t>4</a:t>
            </a:r>
            <a:endParaRPr lang="en-US" sz="4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openxmlformats.org/package/2006/metadata/core-properties"/>
    <ds:schemaRef ds:uri="http://purl.org/dc/terms/"/>
    <ds:schemaRef ds:uri="http://purl.org/dc/elements/1.1/"/>
    <ds:schemaRef ds:uri="http://purl.org/dc/dcmitype/"/>
    <ds:schemaRef ds:uri="f80a141d-92ca-4d3d-9308-f7e7b1d44ce8"/>
    <ds:schemaRef ds:uri="155be751-a274-42e8-93fb-f39d3b9bccc8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434</TotalTime>
  <Words>1239</Words>
  <Application>Microsoft Office PowerPoint</Application>
  <PresentationFormat>Widescreen</PresentationFormat>
  <Paragraphs>204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SF Pro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&lt;Title&gt;</dc:title>
  <dc:creator>YAN Luo</dc:creator>
  <cp:lastModifiedBy>HI USER</cp:lastModifiedBy>
  <cp:revision>230</cp:revision>
  <dcterms:created xsi:type="dcterms:W3CDTF">2021-04-29T18:58:34Z</dcterms:created>
  <dcterms:modified xsi:type="dcterms:W3CDTF">2023-09-16T14:41:14Z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